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45"/>
      <p:bold r:id="rId46"/>
      <p:italic r:id="rId47"/>
      <p:boldItalic r:id="rId48"/>
    </p:embeddedFont>
    <p:embeddedFont>
      <p:font typeface="Montserrat" panose="00000500000000000000" pitchFamily="50" charset="0"/>
      <p:regular r:id="rId49"/>
      <p:bold r:id="rId50"/>
      <p:italic r:id="rId51"/>
      <p:boldItalic r:id="rId52"/>
    </p:embeddedFont>
    <p:embeddedFont>
      <p:font typeface="Proxima Nova" panose="020B0604020202020204" charset="0"/>
      <p:regular r:id="rId53"/>
      <p:bold r:id="rId54"/>
      <p:italic r:id="rId55"/>
      <p:boldItalic r:id="rId56"/>
    </p:embeddedFont>
    <p:embeddedFont>
      <p:font typeface="Raleway" pitchFamily="2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iiJHrRtiybJYQ+k2F3mlXQLuGy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70632-E18E-4A48-88DE-D326AA1D2A0F}">
  <a:tblStyle styleId="{94D70632-E18E-4A48-88DE-D326AA1D2A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62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customschemas.google.com/relationships/presentationmetadata" Target="meta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c4fe74f7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3bc4fe74f7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e56c3e9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3be56c3e9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e56c3e9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3be56c3e93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b2558cca1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3b2558cca1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be56c3e93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3be56c3e93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be56c3e93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3be56c3e93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be56c3e93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3be56c3e93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b2558cca1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3b2558cca1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be56c3e93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be56c3e93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be56c3e93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3be56c3e93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be56c3e93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3be56c3e93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be56c3e93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3be56c3e93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be56c3e93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3be56c3e93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be56c3e93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3be56c3e93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be56c3e93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3be56c3e93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be56c3e93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3be56c3e93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be56c3e93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3be56c3e93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be56c3e93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3be56c3e93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be56c3e937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3be56c3e937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be56c3e93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3be56c3e93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b2558cca1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3b2558cca1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b262500c8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3b262500c8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be56c3e93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3be56c3e93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be56c3e937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3be56c3e937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be56c3e937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3be56c3e937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b42d1ab7d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3b42d1ab7d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b262500c8b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3b262500c8b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be56c3e93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3be56c3e93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be56c3e93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3be56c3e93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b262500c8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3b262500c8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bc4fe74f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bc4fe74f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ab35a42d2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3ab35a42d2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be56c3e937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3be56c3e937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b262500c8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b262500c8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bc4fe74f7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3bc4fe74f7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87ddd468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387ddd4682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f70a3ec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7f70a3ec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c4fe74f7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bc4fe74f7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Hot Pursuit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7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1 Objectives 1-3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c4fe74f7f_0_1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Presence Detector</a:t>
            </a:r>
            <a:endParaRPr/>
          </a:p>
        </p:txBody>
      </p:sp>
      <p:sp>
        <p:nvSpPr>
          <p:cNvPr id="123" name="Google Shape;123;g3bc4fe74f7f_0_1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5281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Notice the picture.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LED emitter emits light, and the sensors detect 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Most of the light reflected back into the sensors is from the butterfly.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there is also some light bouncing off the ground into the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4" name="Google Shape;124;g3bc4fe74f7f_0_15" title="ProxScen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150" y="959275"/>
            <a:ext cx="2445375" cy="336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e56c3e937_0_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Presence Detector</a:t>
            </a:r>
            <a:endParaRPr/>
          </a:p>
        </p:txBody>
      </p:sp>
      <p:sp>
        <p:nvSpPr>
          <p:cNvPr id="130" name="Google Shape;130;g3be56c3e937_0_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5281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function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prox.detect()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detect reflected light from each sensor.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returns a tuple of two bool values.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Using the picture as an example, the function will return the tuple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True, True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1" name="Google Shape;131;g3be56c3e937_0_0" title="ProxScen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150" y="959275"/>
            <a:ext cx="2445375" cy="336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be56c3e937_0_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Presence Detector</a:t>
            </a:r>
            <a:endParaRPr/>
          </a:p>
        </p:txBody>
      </p:sp>
      <p:sp>
        <p:nvSpPr>
          <p:cNvPr id="137" name="Google Shape;137;g3be56c3e937_0_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4199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an object was only in front of the left proximity sensor but not the right sensor, it would return (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True, False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tuple can be used to turn on/off the amber LEDs under each sensor: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8" name="Google Shape;138;g3be56c3e937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712" y="3359050"/>
            <a:ext cx="3897050" cy="9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b2558cca1a_0_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44" name="Google Shape;144;g3b2558cca1a_0_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799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a new file –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HotPursuit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Follow CodeTrek to write the code, or use the code on the next slide.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5" name="Google Shape;145;g3b2558cca1a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be56c3e937_0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51" name="Google Shape;151;g3be56c3e937_0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799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HotPursuit code: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2" name="Google Shape;152;g3be56c3e937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be56c3e937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025" y="1743275"/>
            <a:ext cx="4790725" cy="26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be56c3e937_0_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59" name="Google Shape;159;g3be56c3e937_0_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799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CodeBot on a dark surface.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Watch the amber LED turn on when an object is close to the sensor and off when there isn’t an object.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0" name="Google Shape;160;g3be56c3e937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e56c3e937_0_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66" name="Google Shape;166;g3be56c3e937_0_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799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CodeBot on a white or light surface, like a piece of paper.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happens? Write your answer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7" name="Google Shape;167;g3be56c3e937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b2558cca1a_0_49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#2: Power and Sensitivity</a:t>
            </a:r>
            <a:endParaRPr/>
          </a:p>
        </p:txBody>
      </p:sp>
      <p:sp>
        <p:nvSpPr>
          <p:cNvPr id="173" name="Google Shape;173;g3b2558cca1a_0_49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63642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prox.detect()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 is nice!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it has limitations.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too sensitive when the ‘bot is on a white surface.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 a black surface or open space you need extra sensitivity.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4" name="Google Shape;174;g3b2558cca1a_0_49" title="Ow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825" y="1005325"/>
            <a:ext cx="2529476" cy="18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e56c3e937_0_41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#2: Power and Sensitivity</a:t>
            </a:r>
            <a:endParaRPr/>
          </a:p>
        </p:txBody>
      </p:sp>
      <p:sp>
        <p:nvSpPr>
          <p:cNvPr id="180" name="Google Shape;180;g3be56c3e937_0_41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9910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 the ‘Bot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each situation, you need different power for the light and sensitivity for the detecting.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set the power and detection threshold when using 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prox.detect()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1" name="Google Shape;181;g3be56c3e937_0_41" title="Ow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700" y="1005325"/>
            <a:ext cx="2529476" cy="18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be56c3e937_0_58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#2: Power and Sensitivity</a:t>
            </a:r>
            <a:endParaRPr/>
          </a:p>
        </p:txBody>
      </p:sp>
      <p:sp>
        <p:nvSpPr>
          <p:cNvPr id="187" name="Google Shape;187;g3be56c3e937_0_58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7791600" cy="3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control with parameters for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prox.detect()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prox.detect()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 actually has two optional parameters.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parameters are (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power, threshold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you don’t use any arguments when calling the function, the function uses: 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prox.detect(1, 100)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means low power and maximum sensitivity!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you can set your own power and threshold.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311700" y="973325"/>
            <a:ext cx="6530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In your Mission 7 Lesson 1 log, answer the pre-mission warm-up questions: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does a line sensor work?</a:t>
            </a:r>
            <a:endParaRPr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do you think CodeBot can “see” objects? </a:t>
            </a:r>
            <a:endParaRPr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e56c3e937_0_46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#2: Power and Sensitivity</a:t>
            </a:r>
            <a:endParaRPr/>
          </a:p>
        </p:txBody>
      </p:sp>
      <p:sp>
        <p:nvSpPr>
          <p:cNvPr id="193" name="Google Shape;193;g3be56c3e937_0_46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7300800" cy="1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Power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 emitter power level goes from 1 to 8.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controls the brightness of the IR being emitted.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94" name="Google Shape;194;g3be56c3e937_0_46"/>
          <p:cNvGraphicFramePr/>
          <p:nvPr/>
        </p:nvGraphicFramePr>
        <p:xfrm>
          <a:off x="759200" y="2770600"/>
          <a:ext cx="5900850" cy="1097220"/>
        </p:xfrm>
        <a:graphic>
          <a:graphicData uri="http://schemas.openxmlformats.org/drawingml/2006/table">
            <a:tbl>
              <a:tblPr>
                <a:noFill/>
                <a:tableStyleId>{94D70632-E18E-4A48-88DE-D326AA1D2A0F}</a:tableStyleId>
              </a:tblPr>
              <a:tblGrid>
                <a:gridCol w="28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Power level 1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Low power (dim)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Power level 8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High power (bright)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be56c3e937_0_52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#2: Power and Sensitivity</a:t>
            </a:r>
            <a:endParaRPr/>
          </a:p>
        </p:txBody>
      </p:sp>
      <p:sp>
        <p:nvSpPr>
          <p:cNvPr id="200" name="Google Shape;200;g3be56c3e937_0_52"/>
          <p:cNvSpPr txBox="1">
            <a:spLocks noGrp="1"/>
          </p:cNvSpPr>
          <p:nvPr>
            <p:ph type="body" idx="1"/>
          </p:nvPr>
        </p:nvSpPr>
        <p:spPr>
          <a:xfrm>
            <a:off x="311699" y="940350"/>
            <a:ext cx="8028475" cy="1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Detection Threshold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The detection sensitivity ranges from 0% to 100%.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It controls how much light is needed for a True detection.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201" name="Google Shape;201;g3be56c3e937_0_52"/>
          <p:cNvGraphicFramePr/>
          <p:nvPr/>
        </p:nvGraphicFramePr>
        <p:xfrm>
          <a:off x="803825" y="2770650"/>
          <a:ext cx="5900850" cy="1645830"/>
        </p:xfrm>
        <a:graphic>
          <a:graphicData uri="http://schemas.openxmlformats.org/drawingml/2006/table">
            <a:tbl>
              <a:tblPr>
                <a:noFill/>
                <a:tableStyleId>{94D70632-E18E-4A48-88DE-D326AA1D2A0F}</a:tableStyleId>
              </a:tblPr>
              <a:tblGrid>
                <a:gridCol w="31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Detection Threshold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Sensitivity Level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0%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Minimum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100%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Maximum</a:t>
                      </a:r>
                      <a:endParaRPr sz="24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be56c3e937_0_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07" name="Google Shape;207;g3be56c3e937_0_64"/>
          <p:cNvSpPr txBox="1">
            <a:spLocks noGrp="1"/>
          </p:cNvSpPr>
          <p:nvPr>
            <p:ph type="body" idx="1"/>
          </p:nvPr>
        </p:nvSpPr>
        <p:spPr>
          <a:xfrm>
            <a:off x="311697" y="928358"/>
            <a:ext cx="65799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 dirty="0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dirty="0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Follow CodeTrek to modify the code, or use the code on the next slide.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Use a variable to set the power to minimum.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Use another variable to set the threshold to medium-high sensitivity.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Use the variables as arguments with the function call.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8" name="Google Shape;208;g3be56c3e937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be56c3e937_0_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14" name="Google Shape;214;g3be56c3e937_0_70"/>
          <p:cNvSpPr txBox="1">
            <a:spLocks noGrp="1"/>
          </p:cNvSpPr>
          <p:nvPr>
            <p:ph type="body" idx="1"/>
          </p:nvPr>
        </p:nvSpPr>
        <p:spPr>
          <a:xfrm>
            <a:off x="311700" y="988924"/>
            <a:ext cx="65799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HotPursuit code: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5" name="Google Shape;215;g3be56c3e937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be56c3e937_0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150" y="1505375"/>
            <a:ext cx="6144450" cy="3443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be56c3e937_0_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22" name="Google Shape;222;g3be56c3e937_0_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988500" cy="3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CodeBot on a white surface with a ruler.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 with the current values.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3" name="Google Shape;223;g3be56c3e937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3be56c3e937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638" y="2571750"/>
            <a:ext cx="6004625" cy="20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be56c3e937_0_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30" name="Google Shape;230;g3be56c3e937_0_85"/>
          <p:cNvSpPr txBox="1">
            <a:spLocks noGrp="1"/>
          </p:cNvSpPr>
          <p:nvPr>
            <p:ph type="body" idx="1"/>
          </p:nvPr>
        </p:nvSpPr>
        <p:spPr>
          <a:xfrm>
            <a:off x="311700" y="996175"/>
            <a:ext cx="6958800" cy="3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the distance needed to detect an object, like your finger or school ID.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Adjust the power and threshold several times and record your findings in the mission log.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log might look similar to the one on the next slide.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NOTE: Each ‘bot and sensor will be a little different.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1" name="Google Shape;231;g3be56c3e937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be56c3e937_0_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37" name="Google Shape;237;g3be56c3e937_0_91"/>
          <p:cNvSpPr txBox="1">
            <a:spLocks noGrp="1"/>
          </p:cNvSpPr>
          <p:nvPr>
            <p:ph type="body" idx="1"/>
          </p:nvPr>
        </p:nvSpPr>
        <p:spPr>
          <a:xfrm>
            <a:off x="311700" y="1033529"/>
            <a:ext cx="69885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Sample Mission Log Table: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8" name="Google Shape;238;g3be56c3e937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9" name="Google Shape;239;g3be56c3e937_0_91"/>
          <p:cNvGraphicFramePr/>
          <p:nvPr/>
        </p:nvGraphicFramePr>
        <p:xfrm>
          <a:off x="446975" y="1690804"/>
          <a:ext cx="6659100" cy="2743020"/>
        </p:xfrm>
        <a:graphic>
          <a:graphicData uri="http://schemas.openxmlformats.org/drawingml/2006/table">
            <a:tbl>
              <a:tblPr>
                <a:noFill/>
                <a:tableStyleId>{94D70632-E18E-4A48-88DE-D326AA1D2A0F}</a:tableStyleId>
              </a:tblPr>
              <a:tblGrid>
                <a:gridCol w="150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Power</a:t>
                      </a:r>
                      <a:endParaRPr sz="18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Thresh</a:t>
                      </a:r>
                      <a:endParaRPr sz="18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Left Distance</a:t>
                      </a:r>
                      <a:endParaRPr sz="18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Right Distance</a:t>
                      </a:r>
                      <a:endParaRPr sz="1800"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75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6.5 cm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True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50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True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True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50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 cm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True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25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 cm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 cm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40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 cm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 cm</a:t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be56c3e937_0_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45" name="Google Shape;245;g3be56c3e937_0_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988500" cy="1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Cover the white surface with a black surface, keeping the ruler visible.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6" name="Google Shape;246;g3be56c3e937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be56c3e937_0_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475" y="2567025"/>
            <a:ext cx="5824650" cy="21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be56c3e937_0_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53" name="Google Shape;253;g3be56c3e937_0_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988500" cy="3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 with the original values.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the distance needed to detect an object, like your finger or school ID.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Adjust the power and threshold several times and record your findings in the mission log.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4" name="Google Shape;254;g3be56c3e937_0_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be56c3e937_0_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60" name="Google Shape;260;g3be56c3e937_0_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988500" cy="3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OPTIONAL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Face the ‘bot up so the proximity sensors aren’t on any surface.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different power and thresh values to see how close you need to move an object for detection.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1" name="Google Shape;261;g3be56c3e937_0_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7: Hot Pursuit</a:t>
            </a:r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5464500" cy="3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 CodeBot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see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objects in its path?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 exactly.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doesn’t have a camera.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it does have an infrared proximity sensor system!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‘bot uses reflected IR light to detect obstacles.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3" title="ProxCa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600" y="1220825"/>
            <a:ext cx="3063000" cy="204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b2558cca1a_0_74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#3: Range Scanning</a:t>
            </a:r>
            <a:endParaRPr/>
          </a:p>
        </p:txBody>
      </p:sp>
      <p:sp>
        <p:nvSpPr>
          <p:cNvPr id="267" name="Google Shape;267;g3b2558cca1a_0_74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4597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new function!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prox.detect()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 lets you adapt to different environments.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it takes a lot of experimentation to arrive at the ideal combination of power and thresh for a given surface.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is another function that makes it much easier!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8" name="Google Shape;268;g3b2558cca1a_0_74" title="side_rada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500" y="1005325"/>
            <a:ext cx="3023474" cy="17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b262500c8b_0_5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#3: Range Scanning</a:t>
            </a:r>
            <a:endParaRPr/>
          </a:p>
        </p:txBody>
      </p:sp>
      <p:sp>
        <p:nvSpPr>
          <p:cNvPr id="274" name="Google Shape;274;g3b262500c8b_0_5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4312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 prox.range()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function scans multiple sensitivity levels to find the lowest detection threshold where IR reflection is detected.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has four optional parameters.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prox.range(</a:t>
            </a:r>
            <a:r>
              <a:rPr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num_samples, power, range_low, range_high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be56c3e937_0_12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Range Scanning</a:t>
            </a:r>
            <a:endParaRPr/>
          </a:p>
        </p:txBody>
      </p:sp>
      <p:sp>
        <p:nvSpPr>
          <p:cNvPr id="280" name="Google Shape;280;g3be56c3e937_0_12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431200" cy="4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 prox.range()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prox.range(</a:t>
            </a:r>
            <a:r>
              <a:rPr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num_samples, power, range_low, range_high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Num_samples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How many different sensitivity levels to try.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range from 1 to 10.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default number is 4.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Power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Emitter power level for the scan.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range from 1 to 8.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default number is 1.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be56c3e937_0_12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Range Scanning</a:t>
            </a:r>
            <a:endParaRPr/>
          </a:p>
        </p:txBody>
      </p:sp>
      <p:sp>
        <p:nvSpPr>
          <p:cNvPr id="286" name="Google Shape;286;g3be56c3e937_0_12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431200" cy="4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 prox.range()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prox.range(</a:t>
            </a:r>
            <a:r>
              <a:rPr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num_samples, power, range_low, range_high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Range_low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Lowest sensitivity range for scan.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range from 0% to 100%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default number is 0.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Range_high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Highest sensitivity range for scan.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range from 0% to 100%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default number is 100.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be56c3e937_0_1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Range Scanning</a:t>
            </a:r>
            <a:endParaRPr/>
          </a:p>
        </p:txBody>
      </p:sp>
      <p:sp>
        <p:nvSpPr>
          <p:cNvPr id="292" name="Google Shape;292;g3be56c3e937_0_13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431200" cy="4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 prox.range()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prox.range(</a:t>
            </a:r>
            <a:r>
              <a:rPr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num_samples, power, range_low, range_high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Return value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function returns the detection threshold values 0-100%.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return value will be a tuple (</a:t>
            </a:r>
            <a: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left_thresh, right_thresh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).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no reflection is detected, the return value will be (</a:t>
            </a:r>
            <a: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-1, -1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).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We will not use the range_low or range_high parameters for this objective.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b42d1ab7d6_0_48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298" name="Google Shape;298;g3b42d1ab7d6_0_48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71937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Console Panel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sure you are at the bottom of the window.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this command, and press &lt;enter&gt;.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9" name="Google Shape;299;g3b42d1ab7d6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3b42d1ab7d6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400" y="2932200"/>
            <a:ext cx="6345875" cy="78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b262500c8b_0_187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306" name="Google Shape;306;g3b262500c8b_0_187"/>
          <p:cNvSpPr txBox="1">
            <a:spLocks noGrp="1"/>
          </p:cNvSpPr>
          <p:nvPr>
            <p:ph type="body" idx="1"/>
          </p:nvPr>
        </p:nvSpPr>
        <p:spPr>
          <a:xfrm>
            <a:off x="311700" y="866725"/>
            <a:ext cx="7084800" cy="3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CodeBot on a white surface.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this command and press &lt;enter&gt;.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your results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7" name="Google Shape;307;g3b262500c8b_0_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b262500c8b_0_187"/>
          <p:cNvPicPr preferRelativeResize="0"/>
          <p:nvPr/>
        </p:nvPicPr>
        <p:blipFill rotWithShape="1">
          <a:blip r:embed="rId4">
            <a:alphaModFix/>
          </a:blip>
          <a:srcRect b="48445"/>
          <a:stretch/>
        </p:blipFill>
        <p:spPr>
          <a:xfrm>
            <a:off x="1162050" y="2716450"/>
            <a:ext cx="5436575" cy="8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3b262500c8b_0_187"/>
          <p:cNvSpPr/>
          <p:nvPr/>
        </p:nvSpPr>
        <p:spPr>
          <a:xfrm>
            <a:off x="1093950" y="3084550"/>
            <a:ext cx="5504700" cy="514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g3b262500c8b_0_187"/>
          <p:cNvCxnSpPr/>
          <p:nvPr/>
        </p:nvCxnSpPr>
        <p:spPr>
          <a:xfrm flipH="1">
            <a:off x="2340750" y="2179925"/>
            <a:ext cx="278100" cy="892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be56c3e937_0_140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316" name="Google Shape;316;g3be56c3e937_0_140"/>
          <p:cNvSpPr txBox="1">
            <a:spLocks noGrp="1"/>
          </p:cNvSpPr>
          <p:nvPr>
            <p:ph type="body" idx="1"/>
          </p:nvPr>
        </p:nvSpPr>
        <p:spPr>
          <a:xfrm>
            <a:off x="311700" y="866725"/>
            <a:ext cx="7084800" cy="3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up arrow to repeat the command.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power setting.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your results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Repeat several times with different power settings.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7" name="Google Shape;317;g3be56c3e937_0_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3be56c3e937_0_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0775" y="3147975"/>
            <a:ext cx="3008575" cy="18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be56c3e937_0_150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324" name="Google Shape;324;g3be56c3e937_0_150"/>
          <p:cNvSpPr txBox="1">
            <a:spLocks noGrp="1"/>
          </p:cNvSpPr>
          <p:nvPr>
            <p:ph type="body" idx="1"/>
          </p:nvPr>
        </p:nvSpPr>
        <p:spPr>
          <a:xfrm>
            <a:off x="311700" y="866725"/>
            <a:ext cx="7084800" cy="3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CodeBot on a black surface.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Repeat the command several times, starting with 1 for the power.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your results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5" name="Google Shape;325;g3be56c3e937_0_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be56c3e937_0_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400" y="3122725"/>
            <a:ext cx="3570350" cy="19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b262500c8b_0_201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332" name="Google Shape;332;g3b262500c8b_0_201"/>
          <p:cNvSpPr txBox="1">
            <a:spLocks noGrp="1"/>
          </p:cNvSpPr>
          <p:nvPr>
            <p:ph type="body" idx="1"/>
          </p:nvPr>
        </p:nvSpPr>
        <p:spPr>
          <a:xfrm>
            <a:off x="311700" y="866725"/>
            <a:ext cx="7617900" cy="3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should have one of the two goals completed.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this line of code to your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run the code to check off both goals.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3" name="Google Shape;333;g3b262500c8b_0_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9825" y="513250"/>
            <a:ext cx="1502475" cy="269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b262500c8b_0_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467" y="2780950"/>
            <a:ext cx="6277900" cy="196268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3b262500c8b_0_201"/>
          <p:cNvSpPr/>
          <p:nvPr/>
        </p:nvSpPr>
        <p:spPr>
          <a:xfrm>
            <a:off x="1851450" y="4219250"/>
            <a:ext cx="4995600" cy="462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c4fe74f7f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7: Hot Pursuit</a:t>
            </a:r>
            <a:endParaRPr/>
          </a:p>
        </p:txBody>
      </p:sp>
      <p:sp>
        <p:nvSpPr>
          <p:cNvPr id="82" name="Google Shape;82;g3bc4fe74f7f_0_1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5464500" cy="3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project you will: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 in-depth with the proximity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code to detect, pursue and avoid objects.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These sensors add an awesome new dimension to CodeBot’s capabilities!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g3bc4fe74f7f_0_1" title="ProxCa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600" y="1220825"/>
            <a:ext cx="3063000" cy="204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ab35a42d29_0_114"/>
          <p:cNvSpPr txBox="1">
            <a:spLocks noGrp="1"/>
          </p:cNvSpPr>
          <p:nvPr>
            <p:ph type="title"/>
          </p:nvPr>
        </p:nvSpPr>
        <p:spPr>
          <a:xfrm>
            <a:off x="311700" y="167581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341" name="Google Shape;341;g3ab35a42d29_0_114"/>
          <p:cNvSpPr txBox="1">
            <a:spLocks noGrp="1"/>
          </p:cNvSpPr>
          <p:nvPr>
            <p:ph type="body" idx="1"/>
          </p:nvPr>
        </p:nvSpPr>
        <p:spPr>
          <a:xfrm>
            <a:off x="311700" y="687900"/>
            <a:ext cx="56679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 a “File-Save As” and then change the while True: loop to cycle through the power range and print the results on the console.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different shades of surface and compare the results.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Point the ‘bot in the air and see the results.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2" name="Google Shape;342;g3ab35a42d29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2000" y="790981"/>
            <a:ext cx="2859600" cy="2032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be56c3e937_0_163"/>
          <p:cNvSpPr txBox="1">
            <a:spLocks noGrp="1"/>
          </p:cNvSpPr>
          <p:nvPr>
            <p:ph type="title"/>
          </p:nvPr>
        </p:nvSpPr>
        <p:spPr>
          <a:xfrm>
            <a:off x="311700" y="167581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</a:t>
            </a:r>
            <a:endParaRPr/>
          </a:p>
        </p:txBody>
      </p:sp>
      <p:pic>
        <p:nvPicPr>
          <p:cNvPr id="348" name="Google Shape;348;g3be56c3e937_0_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6375" y="790976"/>
            <a:ext cx="2325225" cy="16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3be56c3e937_0_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425" y="790975"/>
            <a:ext cx="5985825" cy="36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"/>
          <p:cNvSpPr txBox="1">
            <a:spLocks noGrp="1"/>
          </p:cNvSpPr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355" name="Google Shape;355;p13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60168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7 Lesson 1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does a proximity sensor work?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the difference between prox.detect() and prox.range()?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356" name="Google Shape;3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262500c8b_0_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7: Hot Pursuit</a:t>
            </a:r>
            <a:endParaRPr/>
          </a:p>
        </p:txBody>
      </p:sp>
      <p:sp>
        <p:nvSpPr>
          <p:cNvPr id="89" name="Google Shape;89;g3b262500c8b_0_13"/>
          <p:cNvSpPr txBox="1">
            <a:spLocks noGrp="1"/>
          </p:cNvSpPr>
          <p:nvPr>
            <p:ph type="body" idx="1"/>
          </p:nvPr>
        </p:nvSpPr>
        <p:spPr>
          <a:xfrm>
            <a:off x="311700" y="1012650"/>
            <a:ext cx="80301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Project Goals: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basic proximity sensors detect() function to make a presence detector.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Experiment with light and dark ground-surfaces to find the best emitter power and detection threshold levels for each environment.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range() function to make an interactive display of object reflectivity.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c4fe74f7f_0_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7: Hot Pursuit</a:t>
            </a:r>
            <a:endParaRPr/>
          </a:p>
        </p:txBody>
      </p:sp>
      <p:sp>
        <p:nvSpPr>
          <p:cNvPr id="95" name="Google Shape;95;g3bc4fe74f7f_0_7"/>
          <p:cNvSpPr txBox="1">
            <a:spLocks noGrp="1"/>
          </p:cNvSpPr>
          <p:nvPr>
            <p:ph type="body" idx="1"/>
          </p:nvPr>
        </p:nvSpPr>
        <p:spPr>
          <a:xfrm>
            <a:off x="311700" y="1012650"/>
            <a:ext cx="80301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Project Goals: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calibration functions so CodeBot can adapt to its environment.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Bring in the motors for a FaceOff challenge.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 a “Curious Puppy Bot” that will chase a ball around.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6" name="Google Shape;96;g3bc4fe74f7f_0_7" title="CatEyes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975" y="3322475"/>
            <a:ext cx="3848002" cy="17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7ddd4682a_0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7: Hot Pursuit</a:t>
            </a:r>
            <a:endParaRPr/>
          </a:p>
        </p:txBody>
      </p:sp>
      <p:sp>
        <p:nvSpPr>
          <p:cNvPr id="102" name="Google Shape;102;g387ddd4682a_0_8"/>
          <p:cNvSpPr txBox="1">
            <a:spLocks noGrp="1"/>
          </p:cNvSpPr>
          <p:nvPr>
            <p:ph type="body" idx="1"/>
          </p:nvPr>
        </p:nvSpPr>
        <p:spPr>
          <a:xfrm>
            <a:off x="311700" y="1012650"/>
            <a:ext cx="58770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lesson, we will work on the first three goals: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the basic proximity sensors detect() function to make a presence detector.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Experiment with light and dark ground-surfaces to find the best emitter power and detection threshold levels for each environment.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the range() function to make an interactive display of object reflectivity.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" name="Google Shape;103;g387ddd4682a_0_8" title="ProxCa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700" y="1068425"/>
            <a:ext cx="2634526" cy="17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f70a3ec4e_0_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Presence Detector</a:t>
            </a:r>
            <a:endParaRPr/>
          </a:p>
        </p:txBody>
      </p:sp>
      <p:sp>
        <p:nvSpPr>
          <p:cNvPr id="109" name="Google Shape;109;g37f70a3ec4e_0_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3887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proximity sensors on CodeBot’s front corners detect infrared (IR) light that bounces back from objects in its path.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sensor is covered by a visor so most of the incoming light comes from straight ahead.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visor shades the sensor from IR in sunlight and overhead lights.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also blocks some reflections from the ground and objects to the sides.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g37f70a3ec4e_0_24" title="IR_sensor.gif"/>
          <p:cNvPicPr preferRelativeResize="0"/>
          <p:nvPr/>
        </p:nvPicPr>
        <p:blipFill rotWithShape="1">
          <a:blip r:embed="rId3">
            <a:alphaModFix/>
          </a:blip>
          <a:srcRect l="24302" t="12508" r="19441" b="7466"/>
          <a:stretch/>
        </p:blipFill>
        <p:spPr>
          <a:xfrm>
            <a:off x="7265050" y="2471400"/>
            <a:ext cx="1466300" cy="22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c4fe74f7f_0_2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#1: Presence Detector</a:t>
            </a:r>
            <a:endParaRPr/>
          </a:p>
        </p:txBody>
      </p:sp>
      <p:sp>
        <p:nvSpPr>
          <p:cNvPr id="116" name="Google Shape;116;g3bc4fe74f7f_0_2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7895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source of the infrared light is the LED emitter behind Line Sensor LED #2.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Like a bright “headlight”, it lights up objects in front of your ‘bot.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7" name="Google Shape;117;g3bc4fe74f7f_0_22" title="ir_emit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950" y="2498100"/>
            <a:ext cx="2685000" cy="143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1827</Words>
  <Application>Microsoft Office PowerPoint</Application>
  <PresentationFormat>On-screen Show (16:9)</PresentationFormat>
  <Paragraphs>236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Raleway</vt:lpstr>
      <vt:lpstr>Proxima Nova</vt:lpstr>
      <vt:lpstr>Calibri</vt:lpstr>
      <vt:lpstr>Consolas</vt:lpstr>
      <vt:lpstr>Montserrat</vt:lpstr>
      <vt:lpstr>Arial</vt:lpstr>
      <vt:lpstr>Plum</vt:lpstr>
      <vt:lpstr>Hot Pursuit</vt:lpstr>
      <vt:lpstr>Pre-Mission Warm-Up</vt:lpstr>
      <vt:lpstr>Mission 7: Hot Pursuit</vt:lpstr>
      <vt:lpstr>Mission 7: Hot Pursuit</vt:lpstr>
      <vt:lpstr>Mission 7: Hot Pursuit</vt:lpstr>
      <vt:lpstr>Mission 7: Hot Pursuit</vt:lpstr>
      <vt:lpstr>Mission 7: Hot Pursuit</vt:lpstr>
      <vt:lpstr>Objective #1: Presence Detector</vt:lpstr>
      <vt:lpstr>Objective #1: Presence Detector</vt:lpstr>
      <vt:lpstr>Objective #1: Presence Detector</vt:lpstr>
      <vt:lpstr>Objective #1: Presence Detector</vt:lpstr>
      <vt:lpstr>Objective #1: Presence Detector</vt:lpstr>
      <vt:lpstr>Objective #1 Activity</vt:lpstr>
      <vt:lpstr>Objective #1 Activity</vt:lpstr>
      <vt:lpstr>Objective #1 Activity</vt:lpstr>
      <vt:lpstr>Objective #1 Activity</vt:lpstr>
      <vt:lpstr>Objective #2: Power and Sensitivity</vt:lpstr>
      <vt:lpstr>Objective #2: Power and Sensitivity</vt:lpstr>
      <vt:lpstr>Objective #2: Power and Sensitivity</vt:lpstr>
      <vt:lpstr>Objective #2: Power and Sensitivity</vt:lpstr>
      <vt:lpstr>Objective #2: Power and Sensitivity</vt:lpstr>
      <vt:lpstr>Objective #2 Activity</vt:lpstr>
      <vt:lpstr>Objective #2 Activity</vt:lpstr>
      <vt:lpstr>Objective #2 Activity</vt:lpstr>
      <vt:lpstr>Objective #2 Activity</vt:lpstr>
      <vt:lpstr>Objective #2 Activity</vt:lpstr>
      <vt:lpstr>Objective #2 Activity</vt:lpstr>
      <vt:lpstr>Objective #2 Activity</vt:lpstr>
      <vt:lpstr>Objective #2 Activity</vt:lpstr>
      <vt:lpstr>Objective #3: Range Scanning</vt:lpstr>
      <vt:lpstr>Objective #3: Range Scanning</vt:lpstr>
      <vt:lpstr>Objective #3: Range Scanning</vt:lpstr>
      <vt:lpstr>Objective #3: Range Scanning</vt:lpstr>
      <vt:lpstr>Objective #3: Range Scanning</vt:lpstr>
      <vt:lpstr>Objective #3 Activity</vt:lpstr>
      <vt:lpstr>Objective #3 Activity</vt:lpstr>
      <vt:lpstr>Objective #3 Activity</vt:lpstr>
      <vt:lpstr>Objective #3 Activity</vt:lpstr>
      <vt:lpstr>Objective #3 Activity</vt:lpstr>
      <vt:lpstr>Extensions</vt:lpstr>
      <vt:lpstr>Extensions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2026-02-23T00:22:13Z</dcterms:modified>
</cp:coreProperties>
</file>